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6" r:id="rId8"/>
    <p:sldId id="267" r:id="rId9"/>
    <p:sldId id="268" r:id="rId10"/>
    <p:sldId id="269" r:id="rId11"/>
    <p:sldId id="271" r:id="rId12"/>
    <p:sldId id="272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59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C0D2B-C225-4705-8DBC-12B56F32C1EF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D5C20-B1F8-4931-9D8A-67E9E516F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0475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48F755-8B6D-4A06-8635-B1EF24DE6426}" type="slidenum">
              <a:rPr lang="ru-RU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b="1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D5C20-B1F8-4931-9D8A-67E9E516F12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8141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D5C20-B1F8-4931-9D8A-67E9E516F128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8141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B9566C-6DC5-48B1-93FF-B36E8E4ECA3E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8B418-2DBD-4E14-A698-80058DBA689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549B315-8166-43BF-8259-C64F09404AF1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6B6BE49-97BF-4C62-AB2E-7A96E8BDDDB7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22C65B-062D-440B-A917-9C15E4449DDA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26B47-B049-446C-B9E3-9568AF7ED2DA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0F53836-7775-4DB3-A810-4A8AEC9948C3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85A5EDB-C2F5-42CD-B39E-E4D0CDFC5177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26F7DD-B945-4C7B-B515-12D6F84B37DC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FDA4B7-20F2-48DF-BF63-52F3B92CB000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56754BE-969B-4609-8897-574AFDBDED65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590F2C6-9AE2-40FC-9103-DF792C764EB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t.edu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142984"/>
            <a:ext cx="8640960" cy="509418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endParaRPr lang="ru-RU" sz="1400" b="0" i="0" u="none" strike="noStrike" baseline="0" dirty="0" smtClean="0">
              <a:solidFill>
                <a:srgbClr val="000000"/>
              </a:solidFill>
              <a:latin typeface="Cambria"/>
            </a:endParaRPr>
          </a:p>
          <a:p>
            <a:endParaRPr lang="en-US" sz="1400" b="0" i="0" u="none" strike="noStrike" baseline="0" dirty="0" smtClean="0">
              <a:solidFill>
                <a:srgbClr val="000000"/>
              </a:solidFill>
              <a:latin typeface="Cambria"/>
            </a:endParaRPr>
          </a:p>
          <a:p>
            <a:endParaRPr lang="en-US" sz="1400" b="0" dirty="0">
              <a:solidFill>
                <a:srgbClr val="000000"/>
              </a:solidFill>
              <a:latin typeface="Cambria"/>
            </a:endParaRPr>
          </a:p>
          <a:p>
            <a:endParaRPr lang="en-US" sz="1400" b="0" i="0" u="none" strike="noStrike" baseline="0" dirty="0" smtClean="0">
              <a:solidFill>
                <a:srgbClr val="000000"/>
              </a:solidFill>
              <a:latin typeface="Cambria"/>
            </a:endParaRPr>
          </a:p>
          <a:p>
            <a:endParaRPr lang="en-US" sz="1400" b="0" dirty="0">
              <a:solidFill>
                <a:srgbClr val="000000"/>
              </a:solidFill>
              <a:latin typeface="Cambria"/>
            </a:endParaRPr>
          </a:p>
          <a:p>
            <a:r>
              <a:rPr lang="ru-RU" sz="1400" b="0" i="0" u="none" strike="noStrike" baseline="0" dirty="0" smtClean="0">
                <a:solidFill>
                  <a:srgbClr val="000000"/>
                </a:solidFill>
                <a:latin typeface="Cambria"/>
              </a:rPr>
              <a:t> </a:t>
            </a:r>
            <a:r>
              <a:rPr lang="ru-RU" sz="320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</a:t>
            </a:r>
          </a:p>
          <a:p>
            <a:r>
              <a:rPr lang="ru-RU" sz="320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ДОШКОЛЬНОГО ОБРАЗОВАНИЯ </a:t>
            </a:r>
          </a:p>
          <a:p>
            <a:endParaRPr lang="ru-RU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2" name="Picture 7" descr="logo">
            <a:hlinkClick r:id="rId3"/>
          </p:cNvPr>
          <p:cNvPicPr>
            <a:picLocks noGrp="1" noChangeAspect="1" noChangeArrowheads="1"/>
          </p:cNvPicPr>
          <p:nvPr>
            <p:ph type="ctrTitle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795963" y="188913"/>
            <a:ext cx="3143250" cy="857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377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Краткая презентация программы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Должна включать: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возрастные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иные категории детей, которые могут получать дошкольное образование в данной Организации, в том числе категории детей с ОВЗ, если возможность их образования предусматривается;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реализуемые Примерные программы в том случае, если дошкольные группы используют их обязательную часть;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характеристика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взаимодействия педагогического коллектива с семьями воспитанников;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иные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характеристики, наиболее существенные с точки зрения авторов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6458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28075709"/>
              </p:ext>
            </p:extLst>
          </p:nvPr>
        </p:nvGraphicFramePr>
        <p:xfrm>
          <a:off x="179512" y="116631"/>
          <a:ext cx="8784976" cy="670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1167900">
                <a:tc gridSpan="2"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Требования к условиям реализации ООП ДО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0" lang="ru-RU" sz="32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9651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ФГОС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ФГТ к условиям реализации ООП ДО (приказ </a:t>
                      </a:r>
                      <a:r>
                        <a:rPr kumimoji="0" lang="ru-RU" sz="20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Минобрнауки</a:t>
                      </a: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от 20.07.2011 №2151)</a:t>
                      </a:r>
                      <a:endParaRPr kumimoji="0" lang="ru-RU" sz="20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3438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К материально-техническим условиям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  К материально-техническому обеспечению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87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 К п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сихолого-педагогическим условиям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 К психолого-педагогическому обеспечению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9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sz="20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адровым условиям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 К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кадровому обеспечению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930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 К</a:t>
                      </a:r>
                      <a:r>
                        <a:rPr lang="ru-RU" sz="20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ф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инансовым условиям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4. К финансовому обеспечению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882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 К</a:t>
                      </a:r>
                      <a:r>
                        <a:rPr lang="ru-RU" sz="20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предметно-пространственной среде</a:t>
                      </a:r>
                      <a:endParaRPr lang="ru-RU" sz="2000" b="1" u="sng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5. К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учебно-материальному обеспечению,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6. информационно-методическому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88223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7. К медико-социальному обеспечению</a:t>
                      </a:r>
                    </a:p>
                    <a:p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4418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104698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</a:rPr>
              <a:t>Требования к результатам освоения ООП ДО</a:t>
            </a:r>
            <a:endParaRPr lang="ru-RU" sz="3600" b="1" dirty="0">
              <a:latin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268760"/>
            <a:ext cx="8503920" cy="5184576"/>
          </a:xfrm>
        </p:spPr>
        <p:txBody>
          <a:bodyPr>
            <a:normAutofit fontScale="62500" lnSpcReduction="20000"/>
          </a:bodyPr>
          <a:lstStyle/>
          <a:p>
            <a:endParaRPr lang="ru-RU" sz="3100" b="1" dirty="0" smtClean="0">
              <a:latin typeface="Times New Roman" pitchFamily="18" charset="0"/>
            </a:endParaRPr>
          </a:p>
          <a:p>
            <a:pPr marL="0" indent="0" algn="ctr">
              <a:buNone/>
            </a:pPr>
            <a:r>
              <a:rPr lang="ru-RU" sz="3100" b="1" dirty="0" smtClean="0">
                <a:latin typeface="Times New Roman" pitchFamily="18" charset="0"/>
              </a:rPr>
              <a:t>Настоящие </a:t>
            </a:r>
            <a:r>
              <a:rPr lang="ru-RU" sz="3100" b="1" dirty="0">
                <a:latin typeface="Times New Roman" pitchFamily="18" charset="0"/>
              </a:rPr>
              <a:t>требования являются ориентирами для</a:t>
            </a:r>
            <a:r>
              <a:rPr lang="ru-RU" sz="3100" b="1" dirty="0" smtClean="0">
                <a:latin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ru-RU" sz="3100" b="1" dirty="0">
              <a:latin typeface="Times New Roman" pitchFamily="18" charset="0"/>
            </a:endParaRPr>
          </a:p>
          <a:p>
            <a:r>
              <a:rPr lang="ru-RU" sz="3100" b="1" dirty="0" smtClean="0">
                <a:latin typeface="Times New Roman" pitchFamily="18" charset="0"/>
              </a:rPr>
              <a:t>учредителей </a:t>
            </a:r>
            <a:r>
              <a:rPr lang="ru-RU" sz="3100" b="1" dirty="0">
                <a:latin typeface="Times New Roman" pitchFamily="18" charset="0"/>
              </a:rPr>
              <a:t>Организаций для построения образовательной политики на соответствующих уровнях с учётом целей дошкольного образования, общих для всего образовательного пространства РФ;</a:t>
            </a:r>
          </a:p>
          <a:p>
            <a:r>
              <a:rPr lang="ru-RU" sz="3100" b="1" dirty="0" smtClean="0">
                <a:latin typeface="Times New Roman" pitchFamily="18" charset="0"/>
              </a:rPr>
              <a:t>педагогов </a:t>
            </a:r>
            <a:r>
              <a:rPr lang="ru-RU" sz="3100" b="1" dirty="0">
                <a:latin typeface="Times New Roman" pitchFamily="18" charset="0"/>
              </a:rPr>
              <a:t>и администрации Организаций для решения задач:</a:t>
            </a:r>
          </a:p>
          <a:p>
            <a:r>
              <a:rPr lang="ru-RU" sz="3100" b="1" dirty="0">
                <a:latin typeface="Times New Roman" pitchFamily="18" charset="0"/>
              </a:rPr>
              <a:t>– формирования Программы;</a:t>
            </a:r>
          </a:p>
          <a:p>
            <a:r>
              <a:rPr lang="ru-RU" sz="3100" b="1" dirty="0">
                <a:latin typeface="Times New Roman" pitchFamily="18" charset="0"/>
              </a:rPr>
              <a:t>– анализа своей профессиональной деятельности;</a:t>
            </a:r>
          </a:p>
          <a:p>
            <a:r>
              <a:rPr lang="ru-RU" sz="3100" b="1" dirty="0">
                <a:latin typeface="Times New Roman" pitchFamily="18" charset="0"/>
              </a:rPr>
              <a:t>– взаимодействия с семьями воспитанников;</a:t>
            </a:r>
          </a:p>
          <a:p>
            <a:r>
              <a:rPr lang="ru-RU" sz="3100" b="1" dirty="0" smtClean="0">
                <a:latin typeface="Times New Roman" pitchFamily="18" charset="0"/>
              </a:rPr>
              <a:t> </a:t>
            </a:r>
            <a:r>
              <a:rPr lang="ru-RU" sz="3100" b="1" dirty="0">
                <a:latin typeface="Times New Roman" pitchFamily="18" charset="0"/>
              </a:rPr>
              <a:t>авторов образовательных программ дошкольного образования;</a:t>
            </a:r>
          </a:p>
          <a:p>
            <a:r>
              <a:rPr lang="ru-RU" sz="3100" b="1" dirty="0" smtClean="0">
                <a:latin typeface="Times New Roman" pitchFamily="18" charset="0"/>
              </a:rPr>
              <a:t>исследователей </a:t>
            </a:r>
            <a:r>
              <a:rPr lang="ru-RU" sz="3100" b="1" dirty="0">
                <a:latin typeface="Times New Roman" pitchFamily="18" charset="0"/>
              </a:rPr>
              <a:t>при формировании исследовательских программ для изучения характеристик образования детей в возрасте от 2 месяцев до 8 лет;</a:t>
            </a:r>
          </a:p>
          <a:p>
            <a:r>
              <a:rPr lang="ru-RU" sz="3100" b="1" dirty="0" smtClean="0">
                <a:latin typeface="Times New Roman" pitchFamily="18" charset="0"/>
              </a:rPr>
              <a:t> </a:t>
            </a:r>
            <a:r>
              <a:rPr lang="ru-RU" sz="3100" b="1" dirty="0">
                <a:latin typeface="Times New Roman" pitchFamily="18" charset="0"/>
              </a:rPr>
              <a:t>родителей (законных представителей) детей от 2 месяцев до 8 лет для их информированности относительно целей дошкольного образования, общих для всего образовательного пространства РФ;</a:t>
            </a:r>
          </a:p>
          <a:p>
            <a:r>
              <a:rPr lang="ru-RU" sz="3100" b="1" dirty="0" smtClean="0">
                <a:latin typeface="Times New Roman" pitchFamily="18" charset="0"/>
              </a:rPr>
              <a:t>широкой </a:t>
            </a:r>
            <a:r>
              <a:rPr lang="ru-RU" sz="3100" b="1" dirty="0">
                <a:latin typeface="Times New Roman" pitchFamily="18" charset="0"/>
              </a:rPr>
              <a:t>общественности.</a:t>
            </a:r>
          </a:p>
          <a:p>
            <a:endParaRPr lang="ru-RU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342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104698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</a:rPr>
              <a:t>Требования к результатам освоения ООП ДО</a:t>
            </a:r>
            <a:endParaRPr lang="ru-RU" sz="3600" b="1" dirty="0">
              <a:latin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268760"/>
            <a:ext cx="8503920" cy="5184576"/>
          </a:xfrm>
        </p:spPr>
        <p:txBody>
          <a:bodyPr>
            <a:normAutofit fontScale="85000" lnSpcReduction="20000"/>
          </a:bodyPr>
          <a:lstStyle/>
          <a:p>
            <a:endParaRPr lang="ru-RU" sz="3100" b="1" dirty="0" smtClean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</a:rPr>
              <a:t>Целевые ориентиры </a:t>
            </a:r>
            <a:r>
              <a:rPr lang="ru-RU" b="1" u="sng" dirty="0">
                <a:latin typeface="Times New Roman" pitchFamily="18" charset="0"/>
              </a:rPr>
              <a:t>не могут </a:t>
            </a:r>
            <a:r>
              <a:rPr lang="ru-RU" b="1" dirty="0">
                <a:latin typeface="Times New Roman" pitchFamily="18" charset="0"/>
              </a:rPr>
              <a:t>служить непосредственным основанием при решении управленческих задач, включая:</a:t>
            </a:r>
          </a:p>
          <a:p>
            <a:r>
              <a:rPr lang="ru-RU" b="1" dirty="0" smtClean="0">
                <a:latin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</a:rPr>
              <a:t>аттестацию педагогических кадров;</a:t>
            </a:r>
          </a:p>
          <a:p>
            <a:r>
              <a:rPr lang="ru-RU" b="1" dirty="0" smtClean="0">
                <a:latin typeface="Times New Roman" pitchFamily="18" charset="0"/>
              </a:rPr>
              <a:t>оценку </a:t>
            </a:r>
            <a:r>
              <a:rPr lang="ru-RU" b="1" dirty="0">
                <a:latin typeface="Times New Roman" pitchFamily="18" charset="0"/>
              </a:rPr>
              <a:t>качества образования;</a:t>
            </a:r>
          </a:p>
          <a:p>
            <a:r>
              <a:rPr lang="ru-RU" b="1" dirty="0" smtClean="0">
                <a:latin typeface="Times New Roman" pitchFamily="18" charset="0"/>
              </a:rPr>
              <a:t>оценку </a:t>
            </a:r>
            <a:r>
              <a:rPr lang="ru-RU" b="1" dirty="0">
                <a:latin typeface="Times New Roman" pitchFamily="18" charset="0"/>
              </a:rPr>
              <a:t>как итогового, так и промежуточного уровня развития воспитанников, в том числе в рамках мониторинга (в форме тестирования, с использованием методов, основанных на наблюдении, или иных методов измерения результативности детей);</a:t>
            </a:r>
          </a:p>
          <a:p>
            <a:r>
              <a:rPr lang="ru-RU" b="1" dirty="0" smtClean="0">
                <a:latin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</a:rPr>
              <a:t>оценку выполнения муниципального (государственного) задания посредством их включения в показатели качества выполнения задания;</a:t>
            </a:r>
          </a:p>
          <a:p>
            <a:r>
              <a:rPr lang="ru-RU" b="1" dirty="0" smtClean="0">
                <a:latin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</a:rPr>
              <a:t>распределение стимулирующего фонда оплаты труда работников Организации.</a:t>
            </a:r>
          </a:p>
          <a:p>
            <a:endParaRPr lang="ru-RU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089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104698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</a:rPr>
              <a:t>Требования к результатам освоения ООП ДО</a:t>
            </a:r>
            <a:endParaRPr lang="ru-RU" sz="3600" b="1" dirty="0">
              <a:latin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268760"/>
            <a:ext cx="8503920" cy="5184576"/>
          </a:xfrm>
        </p:spPr>
        <p:txBody>
          <a:bodyPr>
            <a:normAutofit fontScale="55000" lnSpcReduction="20000"/>
          </a:bodyPr>
          <a:lstStyle/>
          <a:p>
            <a:endParaRPr lang="ru-RU" sz="3100" b="1" dirty="0" smtClean="0">
              <a:latin typeface="Times New Roman" pitchFamily="18" charset="0"/>
            </a:endParaRPr>
          </a:p>
          <a:p>
            <a:pPr marL="0" indent="0" algn="ctr">
              <a:buNone/>
            </a:pPr>
            <a:r>
              <a:rPr lang="ru-RU" b="1" dirty="0">
                <a:latin typeface="Times New Roman" pitchFamily="18" charset="0"/>
              </a:rPr>
              <a:t>К целевым ориентирам дошкольного образования относятся следующие </a:t>
            </a:r>
            <a:r>
              <a:rPr lang="ru-RU" b="1" dirty="0" smtClean="0">
                <a:latin typeface="Times New Roman" pitchFamily="18" charset="0"/>
              </a:rPr>
              <a:t>социальные </a:t>
            </a:r>
            <a:r>
              <a:rPr lang="ru-RU" b="1" dirty="0">
                <a:latin typeface="Times New Roman" pitchFamily="18" charset="0"/>
              </a:rPr>
              <a:t>и психологические характеристики личности ребёнка на этапе завершения дошкольного образования</a:t>
            </a:r>
            <a:r>
              <a:rPr lang="ru-RU" b="1" dirty="0" smtClean="0">
                <a:latin typeface="Times New Roman" pitchFamily="18" charset="0"/>
              </a:rPr>
              <a:t>:</a:t>
            </a:r>
          </a:p>
          <a:p>
            <a:pPr marL="0" indent="0" algn="ctr">
              <a:buNone/>
            </a:pPr>
            <a:endParaRPr lang="ru-RU" b="1" dirty="0">
              <a:latin typeface="Times New Roman" pitchFamily="18" charset="0"/>
            </a:endParaRPr>
          </a:p>
          <a:p>
            <a:pPr algn="just"/>
            <a:r>
              <a:rPr lang="ru-RU" sz="3200" b="1" dirty="0" smtClean="0">
                <a:latin typeface="Times New Roman" pitchFamily="18" charset="0"/>
              </a:rPr>
              <a:t>ребёнок </a:t>
            </a:r>
            <a:r>
              <a:rPr lang="ru-RU" sz="3200" b="1" dirty="0">
                <a:latin typeface="Times New Roman" pitchFamily="18" charset="0"/>
              </a:rPr>
              <a:t>проявляет инициативность и самостоятельность </a:t>
            </a:r>
            <a:r>
              <a:rPr lang="ru-RU" sz="3200" b="1" dirty="0" smtClean="0">
                <a:latin typeface="Times New Roman" pitchFamily="18" charset="0"/>
              </a:rPr>
              <a:t>. Способен </a:t>
            </a:r>
            <a:r>
              <a:rPr lang="ru-RU" sz="3200" b="1" dirty="0">
                <a:latin typeface="Times New Roman" pitchFamily="18" charset="0"/>
              </a:rPr>
              <a:t>выбирать себе род </a:t>
            </a:r>
            <a:r>
              <a:rPr lang="ru-RU" sz="3200" b="1" dirty="0" smtClean="0">
                <a:latin typeface="Times New Roman" pitchFamily="18" charset="0"/>
              </a:rPr>
              <a:t>занятий:</a:t>
            </a:r>
          </a:p>
          <a:p>
            <a:pPr algn="just"/>
            <a:r>
              <a:rPr lang="ru-RU" sz="3200" b="1" dirty="0" smtClean="0">
                <a:latin typeface="Times New Roman" pitchFamily="18" charset="0"/>
              </a:rPr>
              <a:t>ребёнок </a:t>
            </a:r>
            <a:r>
              <a:rPr lang="ru-RU" sz="3200" b="1" dirty="0">
                <a:latin typeface="Times New Roman" pitchFamily="18" charset="0"/>
              </a:rPr>
              <a:t>уверен в своих силах, открыт внешнему </a:t>
            </a:r>
            <a:r>
              <a:rPr lang="ru-RU" sz="3200" b="1" dirty="0" smtClean="0">
                <a:latin typeface="Times New Roman" pitchFamily="18" charset="0"/>
              </a:rPr>
              <a:t>миру. Активно взаимодействует. Способен договариваться</a:t>
            </a:r>
            <a:r>
              <a:rPr lang="ru-RU" sz="3200" b="1" dirty="0">
                <a:latin typeface="Times New Roman" pitchFamily="18" charset="0"/>
              </a:rPr>
              <a:t>:</a:t>
            </a:r>
            <a:endParaRPr lang="ru-RU" sz="3200" b="1" dirty="0" smtClean="0">
              <a:latin typeface="Times New Roman" pitchFamily="18" charset="0"/>
            </a:endParaRPr>
          </a:p>
          <a:p>
            <a:pPr algn="just"/>
            <a:r>
              <a:rPr lang="ru-RU" sz="3200" b="1" dirty="0" smtClean="0">
                <a:latin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</a:rPr>
              <a:t>ребёнок обладает развитым воображением, </a:t>
            </a:r>
            <a:r>
              <a:rPr lang="ru-RU" sz="3200" b="1" dirty="0" smtClean="0">
                <a:latin typeface="Times New Roman" pitchFamily="18" charset="0"/>
              </a:rPr>
              <a:t>владеет </a:t>
            </a:r>
            <a:r>
              <a:rPr lang="ru-RU" sz="3200" b="1" dirty="0">
                <a:latin typeface="Times New Roman" pitchFamily="18" charset="0"/>
              </a:rPr>
              <a:t>разными формами и видами игры. Умеет подчиняться разным правилам и социальным </a:t>
            </a:r>
            <a:r>
              <a:rPr lang="ru-RU" sz="3200" b="1" dirty="0" smtClean="0">
                <a:latin typeface="Times New Roman" pitchFamily="18" charset="0"/>
              </a:rPr>
              <a:t>нормам</a:t>
            </a:r>
            <a:r>
              <a:rPr lang="ru-RU" sz="3200" b="1" dirty="0">
                <a:latin typeface="Times New Roman" pitchFamily="18" charset="0"/>
              </a:rPr>
              <a:t>:</a:t>
            </a:r>
          </a:p>
          <a:p>
            <a:pPr algn="just"/>
            <a:r>
              <a:rPr lang="ru-RU" sz="3200" b="1" dirty="0">
                <a:latin typeface="Times New Roman" pitchFamily="18" charset="0"/>
              </a:rPr>
              <a:t>р</a:t>
            </a:r>
            <a:r>
              <a:rPr lang="ru-RU" sz="3200" b="1" dirty="0" smtClean="0">
                <a:latin typeface="Times New Roman" pitchFamily="18" charset="0"/>
              </a:rPr>
              <a:t>ебёнок </a:t>
            </a:r>
            <a:r>
              <a:rPr lang="ru-RU" sz="3200" b="1" dirty="0">
                <a:latin typeface="Times New Roman" pitchFamily="18" charset="0"/>
              </a:rPr>
              <a:t>может фантазировать вслух, играть звуками и словами. Хорошо понимает устную речь и может выражать свои мысли и желания;</a:t>
            </a:r>
          </a:p>
          <a:p>
            <a:pPr algn="just"/>
            <a:r>
              <a:rPr lang="ru-RU" sz="3200" b="1" dirty="0" smtClean="0">
                <a:latin typeface="Times New Roman" pitchFamily="18" charset="0"/>
              </a:rPr>
              <a:t>у </a:t>
            </a:r>
            <a:r>
              <a:rPr lang="ru-RU" sz="3200" b="1" dirty="0">
                <a:latin typeface="Times New Roman" pitchFamily="18" charset="0"/>
              </a:rPr>
              <a:t>ребёнка развита крупная и мелкая моторика. Он может контролировать свои движения и управлять ими, обладает развитой потребностью бегать, </a:t>
            </a:r>
            <a:r>
              <a:rPr lang="ru-RU" sz="3200" b="1" dirty="0" smtClean="0">
                <a:latin typeface="Times New Roman" pitchFamily="18" charset="0"/>
              </a:rPr>
              <a:t>прыгать: </a:t>
            </a:r>
          </a:p>
          <a:p>
            <a:pPr algn="just"/>
            <a:r>
              <a:rPr lang="ru-RU" sz="3200" b="1" dirty="0" smtClean="0">
                <a:latin typeface="Times New Roman" pitchFamily="18" charset="0"/>
              </a:rPr>
              <a:t>ребёнок </a:t>
            </a:r>
            <a:r>
              <a:rPr lang="ru-RU" sz="3200" b="1" dirty="0">
                <a:latin typeface="Times New Roman" pitchFamily="18" charset="0"/>
              </a:rPr>
              <a:t>способен к волевым усилиям в разных видах </a:t>
            </a:r>
            <a:r>
              <a:rPr lang="ru-RU" sz="3200" b="1" dirty="0" smtClean="0">
                <a:latin typeface="Times New Roman" pitchFamily="18" charset="0"/>
              </a:rPr>
              <a:t>деятельности:</a:t>
            </a:r>
            <a:endParaRPr lang="ru-RU" sz="3200" b="1" dirty="0">
              <a:latin typeface="Times New Roman" pitchFamily="18" charset="0"/>
            </a:endParaRPr>
          </a:p>
          <a:p>
            <a:pPr algn="just"/>
            <a:r>
              <a:rPr lang="ru-RU" sz="3200" b="1" dirty="0" smtClean="0">
                <a:latin typeface="Times New Roman" pitchFamily="18" charset="0"/>
              </a:rPr>
              <a:t>ребёнок </a:t>
            </a:r>
            <a:r>
              <a:rPr lang="ru-RU" sz="3200" b="1" dirty="0">
                <a:latin typeface="Times New Roman" pitchFamily="18" charset="0"/>
              </a:rPr>
              <a:t>может следовать социальным нормам поведения и правилам в разных видах </a:t>
            </a:r>
            <a:r>
              <a:rPr lang="ru-RU" sz="3200" b="1" dirty="0" smtClean="0">
                <a:latin typeface="Times New Roman" pitchFamily="18" charset="0"/>
              </a:rPr>
              <a:t>деятельности;</a:t>
            </a:r>
          </a:p>
          <a:p>
            <a:pPr algn="just"/>
            <a:r>
              <a:rPr lang="ru-RU" sz="3200" b="1" dirty="0" smtClean="0">
                <a:latin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</a:rPr>
              <a:t>ребёнок проявляет </a:t>
            </a:r>
            <a:r>
              <a:rPr lang="ru-RU" sz="3200" b="1" dirty="0" smtClean="0">
                <a:latin typeface="Times New Roman" pitchFamily="18" charset="0"/>
              </a:rPr>
              <a:t>любознательность.</a:t>
            </a:r>
            <a:endParaRPr lang="ru-RU" sz="32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655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104698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</a:rPr>
              <a:t>Требования к результатам освоения ООП ДО</a:t>
            </a:r>
            <a:endParaRPr lang="ru-RU" sz="3600" b="1" dirty="0">
              <a:latin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268760"/>
            <a:ext cx="8503920" cy="5184576"/>
          </a:xfrm>
        </p:spPr>
        <p:txBody>
          <a:bodyPr>
            <a:normAutofit/>
          </a:bodyPr>
          <a:lstStyle/>
          <a:p>
            <a:r>
              <a:rPr lang="ru-RU" sz="3100" b="1" dirty="0" smtClean="0">
                <a:latin typeface="Times New Roman" pitchFamily="18" charset="0"/>
              </a:rPr>
              <a:t>Целевые </a:t>
            </a:r>
            <a:r>
              <a:rPr lang="ru-RU" sz="3100" b="1" dirty="0">
                <a:latin typeface="Times New Roman" pitchFamily="18" charset="0"/>
              </a:rPr>
              <a:t>ориентиры Программы выступают основаниями </a:t>
            </a:r>
            <a:r>
              <a:rPr lang="ru-RU" sz="3100" b="1" dirty="0" smtClean="0">
                <a:latin typeface="Times New Roman" pitchFamily="18" charset="0"/>
              </a:rPr>
              <a:t>преемственности </a:t>
            </a:r>
            <a:r>
              <a:rPr lang="ru-RU" sz="3100" b="1" dirty="0">
                <a:latin typeface="Times New Roman" pitchFamily="18" charset="0"/>
              </a:rPr>
              <a:t>дошкольного и начального общего </a:t>
            </a:r>
            <a:r>
              <a:rPr lang="ru-RU" sz="3100" b="1" dirty="0" smtClean="0">
                <a:latin typeface="Times New Roman" pitchFamily="18" charset="0"/>
              </a:rPr>
              <a:t>образования.</a:t>
            </a:r>
          </a:p>
          <a:p>
            <a:r>
              <a:rPr lang="ru-RU" sz="3100" b="1" dirty="0">
                <a:latin typeface="Times New Roman" pitchFamily="18" charset="0"/>
              </a:rPr>
              <a:t>Освоение основной образовательной программы не сопровождается проведением промежуточных и итоговой аттестаций </a:t>
            </a:r>
            <a:r>
              <a:rPr lang="ru-RU" sz="3100" b="1" dirty="0" smtClean="0">
                <a:latin typeface="Times New Roman" pitchFamily="18" charset="0"/>
              </a:rPr>
              <a:t>воспитанников.</a:t>
            </a:r>
          </a:p>
        </p:txBody>
      </p:sp>
    </p:spTree>
    <p:extLst>
      <p:ext uri="{BB962C8B-B14F-4D97-AF65-F5344CB8AC3E}">
        <p14:creationId xmlns:p14="http://schemas.microsoft.com/office/powerpoint/2010/main" xmlns="" val="219529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>
                <a:solidFill>
                  <a:schemeClr val="accent3"/>
                </a:solidFill>
                <a:latin typeface="Times New Roman"/>
                <a:ea typeface="+mn-ea"/>
                <a:cs typeface="+mn-cs"/>
              </a:rPr>
              <a:t>Содержание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8229600" cy="5040560"/>
          </a:xfrm>
        </p:spPr>
        <p:txBody>
          <a:bodyPr>
            <a:noAutofit/>
          </a:bodyPr>
          <a:lstStyle/>
          <a:p>
            <a:pPr algn="just"/>
            <a:r>
              <a:rPr lang="en-US" sz="2500" b="1" dirty="0">
                <a:solidFill>
                  <a:srgbClr val="000000"/>
                </a:solidFill>
                <a:latin typeface="Times New Roman"/>
              </a:rPr>
              <a:t>I</a:t>
            </a:r>
            <a:r>
              <a:rPr lang="ru-RU" sz="2500" b="1" dirty="0" smtClean="0">
                <a:solidFill>
                  <a:srgbClr val="000000"/>
                </a:solidFill>
                <a:latin typeface="Times New Roman"/>
              </a:rPr>
              <a:t>. ОБЩИЕ </a:t>
            </a:r>
            <a:r>
              <a:rPr lang="ru-RU" sz="2500" b="1" dirty="0">
                <a:solidFill>
                  <a:srgbClr val="000000"/>
                </a:solidFill>
                <a:latin typeface="Times New Roman"/>
              </a:rPr>
              <a:t>ПОЛОЖЕНИЯ </a:t>
            </a:r>
            <a:endParaRPr lang="en-US" sz="2500" b="1" dirty="0" smtClean="0">
              <a:solidFill>
                <a:srgbClr val="000000"/>
              </a:solidFill>
              <a:latin typeface="Times New Roman"/>
            </a:endParaRPr>
          </a:p>
          <a:p>
            <a:pPr algn="just"/>
            <a:r>
              <a:rPr lang="ru-RU" sz="2500" b="1" dirty="0" smtClean="0">
                <a:solidFill>
                  <a:srgbClr val="000000"/>
                </a:solidFill>
                <a:latin typeface="Times New Roman"/>
              </a:rPr>
              <a:t>II</a:t>
            </a:r>
            <a:r>
              <a:rPr lang="ru-RU" sz="2500" b="1" dirty="0">
                <a:solidFill>
                  <a:srgbClr val="000000"/>
                </a:solidFill>
                <a:latin typeface="Times New Roman"/>
              </a:rPr>
              <a:t>. ТРЕБОВАНИЯ К СТРУКТУРЕ ОСНОВНОЙ ОБРАЗОВАТЕЛЬНОЙ ПРОГРАММЫ ДОШКОЛЬНОГО ОБРАЗОВАНИЯ </a:t>
            </a:r>
            <a:endParaRPr lang="en-US" sz="2500" b="1" dirty="0" smtClean="0">
              <a:solidFill>
                <a:srgbClr val="000000"/>
              </a:solidFill>
              <a:latin typeface="Times New Roman"/>
            </a:endParaRPr>
          </a:p>
          <a:p>
            <a:pPr algn="just"/>
            <a:r>
              <a:rPr lang="ru-RU" sz="2500" b="1" dirty="0" smtClean="0">
                <a:solidFill>
                  <a:srgbClr val="000000"/>
                </a:solidFill>
                <a:latin typeface="Times New Roman"/>
              </a:rPr>
              <a:t>III</a:t>
            </a:r>
            <a:r>
              <a:rPr lang="ru-RU" sz="2500" b="1" dirty="0">
                <a:solidFill>
                  <a:srgbClr val="000000"/>
                </a:solidFill>
                <a:latin typeface="Times New Roman"/>
              </a:rPr>
              <a:t>. ТРЕБОВАНИЯ К УСЛОВИЯМ РЕАЛИЗАЦИИ ОСНОВНОЙ ОБРАЗОВАТЕЛЬНОЙ ПРОГРАММЫ ДОШКОЛЬНОГО ОБРАЗОВАНИЯ</a:t>
            </a:r>
          </a:p>
          <a:p>
            <a:pPr algn="just"/>
            <a:r>
              <a:rPr lang="en-US" sz="2500" b="1" dirty="0" smtClean="0">
                <a:solidFill>
                  <a:srgbClr val="000000"/>
                </a:solidFill>
                <a:latin typeface="Times New Roman"/>
              </a:rPr>
              <a:t>IV. </a:t>
            </a:r>
            <a:r>
              <a:rPr lang="ru-RU" sz="2500" b="1" i="0" strike="noStrike" baseline="0" dirty="0" smtClean="0">
                <a:solidFill>
                  <a:srgbClr val="000000"/>
                </a:solidFill>
                <a:latin typeface="Times New Roman"/>
              </a:rPr>
              <a:t>ТРЕБОВАНИЯ К РЕЗУЛЬТАТАМ ОСВОЕНИЯ ОСНОВНОЙ ОБРАЗОВАТЕЛЬНОЙ ПРОГРАММЫ ДОШКОЛЬНОГО ОБРАЗОВАНИЯ 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xmlns="" val="188209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Цели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обеспечение государством равенства возможностей для каждого ребёнка в получении качественного дошкольного образования;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● обеспечение государственных гарантий уровня и качества образования на основе единства обязательных требований к условиям реализации основных образовательных программ, их структуре и результатам их освоения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сохранение единства образовательного пространства Российской Федерации относительно уровня дошкольного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63332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9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Стандарт является основой для:</a:t>
            </a:r>
            <a:endParaRPr lang="ru-RU" sz="4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разработки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реализации Программы;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разработки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примерных образовательных программ дошкольного образования (далее – Примерные программы);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разработки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нормативов финансового обеспечения реализации Программы;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формирования учредителем государственного (муниципального) задания в отношении Организаций;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объективной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оценки соответствия образовательной деятельности Организации требованиям Стандарта к условиям реализации и структуре Программы;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подготовки, профессиональной переподготовки, повышения квалификации и аттестации педагогических работников, административно-управленческого персонала государственных и муниципальных Организаций.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Стандарт является ориентиром для независимой оценки качества дошкольного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258577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12168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Стандарт устанавливает требования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2800" b="1" dirty="0" smtClean="0"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●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к структуре Программы; (Закон РФ «Об образовании», ст. 12.6.), 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● к условиям реализации Программы 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● к результатам освоения Программы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8027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51520" y="1340768"/>
            <a:ext cx="4248472" cy="936104"/>
          </a:xfrm>
        </p:spPr>
        <p:txBody>
          <a:bodyPr/>
          <a:lstStyle/>
          <a:p>
            <a:pPr algn="ctr"/>
            <a:r>
              <a:rPr lang="ru-RU" sz="2000" dirty="0" smtClean="0"/>
              <a:t>Проект ФГОС Требования к структуре ООП ДО (</a:t>
            </a:r>
            <a:r>
              <a:rPr lang="ru-RU" sz="2000" dirty="0"/>
              <a:t>2013 г.)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>
          <a:xfrm>
            <a:off x="4788024" y="1412776"/>
            <a:ext cx="4041775" cy="731520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FFFFFF"/>
                </a:solidFill>
              </a:rPr>
              <a:t>ФГТ к структуре ООП ДО (приказ </a:t>
            </a:r>
            <a:r>
              <a:rPr lang="ru-RU" sz="2000" dirty="0" err="1">
                <a:solidFill>
                  <a:srgbClr val="FFFFFF"/>
                </a:solidFill>
              </a:rPr>
              <a:t>Минобрнауки</a:t>
            </a:r>
            <a:r>
              <a:rPr lang="ru-RU" sz="2000" dirty="0">
                <a:solidFill>
                  <a:srgbClr val="FFFFFF"/>
                </a:solidFill>
              </a:rPr>
              <a:t> РФ от </a:t>
            </a:r>
            <a:r>
              <a:rPr lang="ru-RU" sz="2000" dirty="0" smtClean="0">
                <a:solidFill>
                  <a:srgbClr val="FFFFFF"/>
                </a:solidFill>
              </a:rPr>
              <a:t>23.11.2009 №655)</a:t>
            </a:r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1. Программа определяет содержание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организацию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образовательного процесса на уровне дошкольного образования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4788024" y="2492896"/>
            <a:ext cx="4038600" cy="3822192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2.2. Программа определяет содержание и организацию образовательного процесса для детей дошкольного возраста 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34400" cy="758952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Требования к структуре основной образовательной программы дошкольного образования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788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7517783"/>
              </p:ext>
            </p:extLst>
          </p:nvPr>
        </p:nvGraphicFramePr>
        <p:xfrm>
          <a:off x="251520" y="260648"/>
          <a:ext cx="8640960" cy="5688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500500"/>
              </a:tblGrid>
              <a:tr h="818818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 ФГОС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ФГТ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6981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 Содержание Программы должно охватывать следующие </a:t>
                      </a:r>
                      <a:r>
                        <a:rPr lang="ru-RU" sz="24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образовательные области: </a:t>
                      </a:r>
                    </a:p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● коммуникативно-личностное развитие; </a:t>
                      </a:r>
                    </a:p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● познавательно-речевое развитие; </a:t>
                      </a:r>
                    </a:p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● художественно-эстетическое развитие; </a:t>
                      </a:r>
                    </a:p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● физическое развитие</a:t>
                      </a:r>
                    </a:p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2.3. Содержание Программы включает совокупность  образовательных областей, которые обеспечивает разностороннее развитие детей с учетом их возрастных и индивидуальных особенностей </a:t>
                      </a:r>
                      <a:r>
                        <a:rPr lang="ru-RU" sz="24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по основным направлениям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физическому, социально-личностному, познавательно-речевому и художественно-эстетическому.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2913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3684317"/>
              </p:ext>
            </p:extLst>
          </p:nvPr>
        </p:nvGraphicFramePr>
        <p:xfrm>
          <a:off x="323528" y="260648"/>
          <a:ext cx="8640960" cy="6244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53899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 ФГОС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ФГТ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7320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5. Программа предполагает обязательную часть и часть, формируемую участниками образовательных отношений. 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2.5. Программа состоит из двух частей:</a:t>
                      </a:r>
                    </a:p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1) обязательной части;</a:t>
                      </a:r>
                    </a:p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2) части, формируемой участниками образовательного процесса.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85346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 Объём обязательной части Программы должен составлять не менее 60% от её общего объёма, а части, формируемой участниками образовательных отношений, – не более 40%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2.9. Объем обязательной части Программы составляет не менее 80% времени, необходимого для реализации Программы, а части, формируемой участниками образовательного процесса - не более 20% общего объема Программы.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7313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43460442"/>
              </p:ext>
            </p:extLst>
          </p:nvPr>
        </p:nvGraphicFramePr>
        <p:xfrm>
          <a:off x="179512" y="188640"/>
          <a:ext cx="8784976" cy="6222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549782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ФГОС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ФГТ</a:t>
                      </a:r>
                      <a:endParaRPr kumimoji="0" lang="ru-RU" sz="32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5487"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7. Структура основной образовательной программы включает три основных раздела: 1)</a:t>
                      </a:r>
                      <a:r>
                        <a:rPr lang="ru-RU" sz="2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целевой, </a:t>
                      </a:r>
                    </a:p>
                    <a:p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2)содержательный, 3)организационный.</a:t>
                      </a:r>
                    </a:p>
                    <a:p>
                      <a:endParaRPr lang="ru-RU" sz="2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2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В каждом разделе отражается обязательная часть и часть, формируемая участниками образовательного процесса.</a:t>
                      </a:r>
                      <a:endParaRPr lang="ru-RU" sz="22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2.14. Обязательная часть Программы должна содержать следующие разделы:</a:t>
                      </a: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1) пояснительная записка;</a:t>
                      </a: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2) организация режима пребывания детей в образовательном учреждении;</a:t>
                      </a: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3) содержание психолого-педагогической работы по освоению детьми 10 образовательных областей </a:t>
                      </a: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4) содержание коррекционной работы </a:t>
                      </a:r>
                    </a:p>
                    <a:p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5) планируемые результаты освоения детьми основной общеобразовательной программы дошкольного образования;</a:t>
                      </a:r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6) система мониторинга достижения детьми планируемых результатов освоения Программы.</a:t>
                      </a:r>
                    </a:p>
                    <a:p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dirty="0" smtClean="0"/>
                        <a:t>  </a:t>
                      </a:r>
                      <a:endParaRPr lang="ru-RU" dirty="0"/>
                    </a:p>
                  </a:txBody>
                  <a:tcPr/>
                </a:tc>
              </a:tr>
              <a:tr h="55741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1070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126</TotalTime>
  <Words>1069</Words>
  <Application>Microsoft Office PowerPoint</Application>
  <PresentationFormat>Экран (4:3)</PresentationFormat>
  <Paragraphs>126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Слайд 1</vt:lpstr>
      <vt:lpstr>Содержание</vt:lpstr>
      <vt:lpstr>Цели</vt:lpstr>
      <vt:lpstr>  Стандарт является основой для:</vt:lpstr>
      <vt:lpstr>Стандарт устанавливает требования</vt:lpstr>
      <vt:lpstr>Требования к структуре основной образовательной программы дошкольного образования</vt:lpstr>
      <vt:lpstr>Слайд 7</vt:lpstr>
      <vt:lpstr>Слайд 8</vt:lpstr>
      <vt:lpstr>Слайд 9</vt:lpstr>
      <vt:lpstr>Краткая презентация программы</vt:lpstr>
      <vt:lpstr>Слайд 11</vt:lpstr>
      <vt:lpstr>Требования к результатам освоения ООП ДО</vt:lpstr>
      <vt:lpstr>Требования к результатам освоения ООП ДО</vt:lpstr>
      <vt:lpstr>Требования к результатам освоения ООП ДО</vt:lpstr>
      <vt:lpstr>Требования к результатам освоения ООП ДО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we</cp:lastModifiedBy>
  <cp:revision>18</cp:revision>
  <dcterms:created xsi:type="dcterms:W3CDTF">2013-06-17T17:11:38Z</dcterms:created>
  <dcterms:modified xsi:type="dcterms:W3CDTF">2014-04-16T10:05:05Z</dcterms:modified>
</cp:coreProperties>
</file>