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0D2B-C225-4705-8DBC-12B56F32C1E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5C20-B1F8-4931-9D8A-67E9E516F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047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F755-8B6D-4A06-8635-B1EF24DE6426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5C20-B1F8-4931-9D8A-67E9E516F12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141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5C20-B1F8-4931-9D8A-67E9E516F12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141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B9566C-6DC5-48B1-93FF-B36E8E4ECA3E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B418-2DBD-4E14-A698-80058DBA689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49B315-8166-43BF-8259-C64F09404AF1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B6BE49-97BF-4C62-AB2E-7A96E8BDDDB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22C65B-062D-440B-A917-9C15E4449DD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6B47-B049-446C-B9E3-9568AF7ED2D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F53836-7775-4DB3-A810-4A8AEC9948C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85A5EDB-C2F5-42CD-B39E-E4D0CDFC517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26F7DD-B945-4C7B-B515-12D6F84B37D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FDA4B7-20F2-48DF-BF63-52F3B92CB00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56754BE-969B-4609-8897-574AFDBDED6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90F2C6-9AE2-40FC-9103-DF792C764EB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142984"/>
            <a:ext cx="8640960" cy="509418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1400" b="0" i="0" u="none" strike="noStrike" baseline="0" dirty="0" smtClean="0">
              <a:solidFill>
                <a:srgbClr val="000000"/>
              </a:solidFill>
              <a:latin typeface="Cambria"/>
            </a:endParaRP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Cambria"/>
            </a:endParaRPr>
          </a:p>
          <a:p>
            <a:endParaRPr lang="en-US" sz="1400" b="0" dirty="0">
              <a:solidFill>
                <a:srgbClr val="000000"/>
              </a:solidFill>
              <a:latin typeface="Cambria"/>
            </a:endParaRP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Cambria"/>
            </a:endParaRPr>
          </a:p>
          <a:p>
            <a:endParaRPr lang="en-US" sz="1400" b="0" dirty="0">
              <a:solidFill>
                <a:srgbClr val="000000"/>
              </a:solidFill>
              <a:latin typeface="Cambria"/>
            </a:endParaRPr>
          </a:p>
          <a:p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Cambria"/>
              </a:rPr>
              <a:t> </a:t>
            </a:r>
            <a:r>
              <a:rPr lang="ru-RU" sz="320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</a:t>
            </a:r>
          </a:p>
          <a:p>
            <a:r>
              <a:rPr lang="ru-RU" sz="320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 </a:t>
            </a:r>
          </a:p>
          <a:p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7" descr="logo">
            <a:hlinkClick r:id="rId3"/>
          </p:cNvPr>
          <p:cNvPicPr>
            <a:picLocks noGrp="1" noChangeAspect="1" noChangeArrowheads="1"/>
          </p:cNvPicPr>
          <p:nvPr>
            <p:ph type="ctrTitle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795963" y="188913"/>
            <a:ext cx="3143250" cy="857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37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Краткая презентация программы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Должна включать: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иные категории детей, которые могут получать дошкольное образование в данной Организации, в том числе категории детей с ОВЗ, если возможность их образования предусматривается;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реализуемые Примерные программы в том случае, если дошкольные группы используют их обязательную часть;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 с семьями воспитанников;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характеристики, наиболее существенные с точки зрения авторов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45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8075709"/>
              </p:ext>
            </p:extLst>
          </p:nvPr>
        </p:nvGraphicFramePr>
        <p:xfrm>
          <a:off x="179512" y="116631"/>
          <a:ext cx="8784976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11679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Требования к условиям реализации ООП ДО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32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651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ФГОС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ФГТ к условиям реализации ООП ДО (приказ 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 20.07.2011 №2151)</a:t>
                      </a:r>
                      <a:endParaRPr kumimoji="0"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438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К материально-техническим условиям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 К материально-техническому обеспечению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8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К п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сихолого-педагогическим условиям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К психолого-педагогическому обеспечению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20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адровым условиям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К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кадровому обеспечению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3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К</a:t>
                      </a:r>
                      <a:r>
                        <a:rPr lang="ru-RU" sz="20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инансовым условиям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К финансовому обеспечению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8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К</a:t>
                      </a:r>
                      <a:r>
                        <a:rPr lang="ru-RU" sz="20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предметно-пространственной среде</a:t>
                      </a:r>
                      <a:endParaRPr lang="ru-RU" sz="20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К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учебно-материальному обеспечению,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 информационно-методическому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822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 К медико-социальному обеспечению</a:t>
                      </a:r>
                    </a:p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41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0469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</a:rPr>
              <a:t>Требования к результатам освоения ООП ДО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 fontScale="62500" lnSpcReduction="20000"/>
          </a:bodyPr>
          <a:lstStyle/>
          <a:p>
            <a:endParaRPr lang="ru-RU" sz="3100" b="1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ru-RU" sz="3100" b="1" dirty="0" smtClean="0">
                <a:latin typeface="Times New Roman" pitchFamily="18" charset="0"/>
              </a:rPr>
              <a:t>Настоящие </a:t>
            </a:r>
            <a:r>
              <a:rPr lang="ru-RU" sz="3100" b="1" dirty="0">
                <a:latin typeface="Times New Roman" pitchFamily="18" charset="0"/>
              </a:rPr>
              <a:t>требования являются ориентирами для</a:t>
            </a:r>
            <a:r>
              <a:rPr lang="ru-RU" sz="3100" b="1" dirty="0" smtClean="0">
                <a:latin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3100" b="1" dirty="0">
              <a:latin typeface="Times New Roman" pitchFamily="18" charset="0"/>
            </a:endParaRPr>
          </a:p>
          <a:p>
            <a:r>
              <a:rPr lang="ru-RU" sz="3100" b="1" dirty="0" smtClean="0">
                <a:latin typeface="Times New Roman" pitchFamily="18" charset="0"/>
              </a:rPr>
              <a:t>учредителей </a:t>
            </a:r>
            <a:r>
              <a:rPr lang="ru-RU" sz="3100" b="1" dirty="0">
                <a:latin typeface="Times New Roman" pitchFamily="18" charset="0"/>
              </a:rPr>
              <a:t>Организаций для построения образовательной политики на соответствующих уровнях с учётом целей дошкольного образования, общих для всего образовательного пространства РФ;</a:t>
            </a:r>
          </a:p>
          <a:p>
            <a:r>
              <a:rPr lang="ru-RU" sz="3100" b="1" dirty="0" smtClean="0">
                <a:latin typeface="Times New Roman" pitchFamily="18" charset="0"/>
              </a:rPr>
              <a:t>педагогов </a:t>
            </a:r>
            <a:r>
              <a:rPr lang="ru-RU" sz="3100" b="1" dirty="0">
                <a:latin typeface="Times New Roman" pitchFamily="18" charset="0"/>
              </a:rPr>
              <a:t>и администрации Организаций для решения задач:</a:t>
            </a:r>
          </a:p>
          <a:p>
            <a:r>
              <a:rPr lang="ru-RU" sz="3100" b="1" dirty="0">
                <a:latin typeface="Times New Roman" pitchFamily="18" charset="0"/>
              </a:rPr>
              <a:t>– формирования Программы;</a:t>
            </a:r>
          </a:p>
          <a:p>
            <a:r>
              <a:rPr lang="ru-RU" sz="3100" b="1" dirty="0">
                <a:latin typeface="Times New Roman" pitchFamily="18" charset="0"/>
              </a:rPr>
              <a:t>– анализа своей профессиональной деятельности;</a:t>
            </a:r>
          </a:p>
          <a:p>
            <a:r>
              <a:rPr lang="ru-RU" sz="3100" b="1" dirty="0">
                <a:latin typeface="Times New Roman" pitchFamily="18" charset="0"/>
              </a:rPr>
              <a:t>– взаимодействия с семьями воспитанников;</a:t>
            </a:r>
          </a:p>
          <a:p>
            <a:r>
              <a:rPr lang="ru-RU" sz="3100" b="1" dirty="0" smtClean="0">
                <a:latin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</a:rPr>
              <a:t>авторов образовательных программ дошкольного образования;</a:t>
            </a:r>
          </a:p>
          <a:p>
            <a:r>
              <a:rPr lang="ru-RU" sz="3100" b="1" dirty="0" smtClean="0">
                <a:latin typeface="Times New Roman" pitchFamily="18" charset="0"/>
              </a:rPr>
              <a:t>исследователей </a:t>
            </a:r>
            <a:r>
              <a:rPr lang="ru-RU" sz="3100" b="1" dirty="0">
                <a:latin typeface="Times New Roman" pitchFamily="18" charset="0"/>
              </a:rPr>
              <a:t>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r>
              <a:rPr lang="ru-RU" sz="3100" b="1" dirty="0" smtClean="0">
                <a:latin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</a:rPr>
              <a:t>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r>
              <a:rPr lang="ru-RU" sz="3100" b="1" dirty="0" smtClean="0">
                <a:latin typeface="Times New Roman" pitchFamily="18" charset="0"/>
              </a:rPr>
              <a:t>широкой </a:t>
            </a:r>
            <a:r>
              <a:rPr lang="ru-RU" sz="3100" b="1" dirty="0">
                <a:latin typeface="Times New Roman" pitchFamily="18" charset="0"/>
              </a:rPr>
              <a:t>общественности.</a:t>
            </a:r>
          </a:p>
          <a:p>
            <a:endParaRPr lang="ru-RU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4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0469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</a:rPr>
              <a:t>Требования к результатам освоения ООП ДО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 fontScale="85000" lnSpcReduction="20000"/>
          </a:bodyPr>
          <a:lstStyle/>
          <a:p>
            <a:endParaRPr lang="ru-RU" sz="3100" b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</a:rPr>
              <a:t>Целевые ориентиры </a:t>
            </a:r>
            <a:r>
              <a:rPr lang="ru-RU" b="1" u="sng" dirty="0">
                <a:latin typeface="Times New Roman" pitchFamily="18" charset="0"/>
              </a:rPr>
              <a:t>не могут </a:t>
            </a:r>
            <a:r>
              <a:rPr lang="ru-RU" b="1" dirty="0">
                <a:latin typeface="Times New Roman" pitchFamily="18" charset="0"/>
              </a:rPr>
              <a:t>служить непосредственным основанием при решении управленческих задач, включая:</a:t>
            </a:r>
          </a:p>
          <a:p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аттестацию педагогических кадров;</a:t>
            </a:r>
          </a:p>
          <a:p>
            <a:r>
              <a:rPr lang="ru-RU" b="1" dirty="0" smtClean="0">
                <a:latin typeface="Times New Roman" pitchFamily="18" charset="0"/>
              </a:rPr>
              <a:t>оценку </a:t>
            </a:r>
            <a:r>
              <a:rPr lang="ru-RU" b="1" dirty="0">
                <a:latin typeface="Times New Roman" pitchFamily="18" charset="0"/>
              </a:rPr>
              <a:t>качества образования;</a:t>
            </a:r>
          </a:p>
          <a:p>
            <a:r>
              <a:rPr lang="ru-RU" b="1" dirty="0" smtClean="0">
                <a:latin typeface="Times New Roman" pitchFamily="18" charset="0"/>
              </a:rPr>
              <a:t>оценку </a:t>
            </a:r>
            <a:r>
              <a:rPr lang="ru-RU" b="1" dirty="0">
                <a:latin typeface="Times New Roman" pitchFamily="18" charset="0"/>
              </a:rPr>
              <a:t>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распределение стимулирующего фонда оплаты труда работников Организации.</a:t>
            </a:r>
          </a:p>
          <a:p>
            <a:endParaRPr lang="ru-RU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8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0469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</a:rPr>
              <a:t>Требования к результатам освоения ООП ДО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 fontScale="55000" lnSpcReduction="20000"/>
          </a:bodyPr>
          <a:lstStyle/>
          <a:p>
            <a:endParaRPr lang="ru-RU" sz="3100" b="1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</a:rPr>
              <a:t>К целевым ориентирам дошкольного образования относятся следующие </a:t>
            </a:r>
            <a:r>
              <a:rPr lang="ru-RU" b="1" dirty="0" smtClean="0">
                <a:latin typeface="Times New Roman" pitchFamily="18" charset="0"/>
              </a:rPr>
              <a:t>социальные </a:t>
            </a:r>
            <a:r>
              <a:rPr lang="ru-RU" b="1" dirty="0">
                <a:latin typeface="Times New Roman" pitchFamily="18" charset="0"/>
              </a:rPr>
              <a:t>и психологические характеристики личности ребёнка на этапе завершения дошкольного образования</a:t>
            </a:r>
            <a:r>
              <a:rPr lang="ru-RU" b="1" dirty="0" smtClean="0">
                <a:latin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ru-RU" b="1" dirty="0">
              <a:latin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ребёнок </a:t>
            </a:r>
            <a:r>
              <a:rPr lang="ru-RU" sz="3200" b="1" dirty="0">
                <a:latin typeface="Times New Roman" pitchFamily="18" charset="0"/>
              </a:rPr>
              <a:t>проявляет инициативность и самостоятельность </a:t>
            </a:r>
            <a:r>
              <a:rPr lang="ru-RU" sz="3200" b="1" dirty="0" smtClean="0">
                <a:latin typeface="Times New Roman" pitchFamily="18" charset="0"/>
              </a:rPr>
              <a:t>. Способен </a:t>
            </a:r>
            <a:r>
              <a:rPr lang="ru-RU" sz="3200" b="1" dirty="0">
                <a:latin typeface="Times New Roman" pitchFamily="18" charset="0"/>
              </a:rPr>
              <a:t>выбирать себе род </a:t>
            </a:r>
            <a:r>
              <a:rPr lang="ru-RU" sz="3200" b="1" dirty="0" smtClean="0">
                <a:latin typeface="Times New Roman" pitchFamily="18" charset="0"/>
              </a:rPr>
              <a:t>занятий: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ребёнок </a:t>
            </a:r>
            <a:r>
              <a:rPr lang="ru-RU" sz="3200" b="1" dirty="0">
                <a:latin typeface="Times New Roman" pitchFamily="18" charset="0"/>
              </a:rPr>
              <a:t>уверен в своих силах, открыт внешнему </a:t>
            </a:r>
            <a:r>
              <a:rPr lang="ru-RU" sz="3200" b="1" dirty="0" smtClean="0">
                <a:latin typeface="Times New Roman" pitchFamily="18" charset="0"/>
              </a:rPr>
              <a:t>миру. Активно взаимодействует. Способен договариваться</a:t>
            </a:r>
            <a:r>
              <a:rPr lang="ru-RU" sz="3200" b="1" dirty="0">
                <a:latin typeface="Times New Roman" pitchFamily="18" charset="0"/>
              </a:rPr>
              <a:t>:</a:t>
            </a:r>
            <a:endParaRPr lang="ru-RU" sz="3200" b="1" dirty="0" smtClean="0">
              <a:latin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ребёнок обладает развитым воображением, </a:t>
            </a:r>
            <a:r>
              <a:rPr lang="ru-RU" sz="3200" b="1" dirty="0" smtClean="0">
                <a:latin typeface="Times New Roman" pitchFamily="18" charset="0"/>
              </a:rPr>
              <a:t>владеет </a:t>
            </a:r>
            <a:r>
              <a:rPr lang="ru-RU" sz="3200" b="1" dirty="0">
                <a:latin typeface="Times New Roman" pitchFamily="18" charset="0"/>
              </a:rPr>
              <a:t>разными формами и видами игры. Умеет подчиняться разным правилам и социальным </a:t>
            </a:r>
            <a:r>
              <a:rPr lang="ru-RU" sz="3200" b="1" dirty="0" smtClean="0">
                <a:latin typeface="Times New Roman" pitchFamily="18" charset="0"/>
              </a:rPr>
              <a:t>нормам</a:t>
            </a:r>
            <a:r>
              <a:rPr lang="ru-RU" sz="3200" b="1" dirty="0">
                <a:latin typeface="Times New Roman" pitchFamily="18" charset="0"/>
              </a:rPr>
              <a:t>:</a:t>
            </a:r>
          </a:p>
          <a:p>
            <a:pPr algn="just"/>
            <a:r>
              <a:rPr lang="ru-RU" sz="3200" b="1" dirty="0">
                <a:latin typeface="Times New Roman" pitchFamily="18" charset="0"/>
              </a:rPr>
              <a:t>р</a:t>
            </a:r>
            <a:r>
              <a:rPr lang="ru-RU" sz="3200" b="1" dirty="0" smtClean="0">
                <a:latin typeface="Times New Roman" pitchFamily="18" charset="0"/>
              </a:rPr>
              <a:t>ебёнок </a:t>
            </a:r>
            <a:r>
              <a:rPr lang="ru-RU" sz="3200" b="1" dirty="0">
                <a:latin typeface="Times New Roman" pitchFamily="18" charset="0"/>
              </a:rPr>
              <a:t>может фантазировать вслух, играть звуками и словами. Хорошо понимает устную речь и может выражать свои мысли и желания;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у </a:t>
            </a:r>
            <a:r>
              <a:rPr lang="ru-RU" sz="3200" b="1" dirty="0">
                <a:latin typeface="Times New Roman" pitchFamily="18" charset="0"/>
              </a:rPr>
              <a:t>ребёнка развита крупная и мелкая моторика. Он может контролировать свои движения и управлять ими, обладает развитой потребностью бегать, </a:t>
            </a:r>
            <a:r>
              <a:rPr lang="ru-RU" sz="3200" b="1" dirty="0" smtClean="0">
                <a:latin typeface="Times New Roman" pitchFamily="18" charset="0"/>
              </a:rPr>
              <a:t>прыгать: 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ребёнок </a:t>
            </a:r>
            <a:r>
              <a:rPr lang="ru-RU" sz="3200" b="1" dirty="0">
                <a:latin typeface="Times New Roman" pitchFamily="18" charset="0"/>
              </a:rPr>
              <a:t>способен к волевым усилиям в разных видах </a:t>
            </a:r>
            <a:r>
              <a:rPr lang="ru-RU" sz="3200" b="1" dirty="0" smtClean="0">
                <a:latin typeface="Times New Roman" pitchFamily="18" charset="0"/>
              </a:rPr>
              <a:t>деятельности:</a:t>
            </a:r>
            <a:endParaRPr lang="ru-RU" sz="3200" b="1" dirty="0">
              <a:latin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ребёнок </a:t>
            </a:r>
            <a:r>
              <a:rPr lang="ru-RU" sz="3200" b="1" dirty="0">
                <a:latin typeface="Times New Roman" pitchFamily="18" charset="0"/>
              </a:rPr>
              <a:t>может следовать социальным нормам поведения и правилам в разных видах </a:t>
            </a:r>
            <a:r>
              <a:rPr lang="ru-RU" sz="3200" b="1" dirty="0" smtClean="0">
                <a:latin typeface="Times New Roman" pitchFamily="18" charset="0"/>
              </a:rPr>
              <a:t>деятельности;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ребёнок проявляет </a:t>
            </a:r>
            <a:r>
              <a:rPr lang="ru-RU" sz="3200" b="1" dirty="0" smtClean="0">
                <a:latin typeface="Times New Roman" pitchFamily="18" charset="0"/>
              </a:rPr>
              <a:t>любознательность.</a:t>
            </a: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65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0469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</a:rPr>
              <a:t>Требования к результатам освоения ООП ДО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</a:rPr>
              <a:t>Целевые </a:t>
            </a:r>
            <a:r>
              <a:rPr lang="ru-RU" sz="3100" b="1" dirty="0">
                <a:latin typeface="Times New Roman" pitchFamily="18" charset="0"/>
              </a:rPr>
              <a:t>ориентиры Программы выступают основаниями </a:t>
            </a:r>
            <a:r>
              <a:rPr lang="ru-RU" sz="3100" b="1" dirty="0" smtClean="0">
                <a:latin typeface="Times New Roman" pitchFamily="18" charset="0"/>
              </a:rPr>
              <a:t>преемственности </a:t>
            </a:r>
            <a:r>
              <a:rPr lang="ru-RU" sz="3100" b="1" dirty="0">
                <a:latin typeface="Times New Roman" pitchFamily="18" charset="0"/>
              </a:rPr>
              <a:t>дошкольного и начального общего </a:t>
            </a:r>
            <a:r>
              <a:rPr lang="ru-RU" sz="3100" b="1" dirty="0" smtClean="0">
                <a:latin typeface="Times New Roman" pitchFamily="18" charset="0"/>
              </a:rPr>
              <a:t>образования.</a:t>
            </a:r>
          </a:p>
          <a:p>
            <a:r>
              <a:rPr lang="ru-RU" sz="3100" b="1" dirty="0">
                <a:latin typeface="Times New Roman" pitchFamily="18" charset="0"/>
              </a:rPr>
              <a:t>Освоение основной образовательной программы не сопровождается проведением промежуточных и итоговой аттестаций </a:t>
            </a:r>
            <a:r>
              <a:rPr lang="ru-RU" sz="3100" b="1" dirty="0" smtClean="0">
                <a:latin typeface="Times New Roman" pitchFamily="18" charset="0"/>
              </a:rPr>
              <a:t>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1952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solidFill>
                  <a:schemeClr val="accent3"/>
                </a:solidFill>
                <a:latin typeface="Times New Roman"/>
                <a:ea typeface="+mn-ea"/>
                <a:cs typeface="+mn-cs"/>
              </a:rPr>
              <a:t>Содержание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algn="just"/>
            <a:r>
              <a:rPr lang="en-US" sz="2500" b="1" dirty="0">
                <a:solidFill>
                  <a:srgbClr val="000000"/>
                </a:solidFill>
                <a:latin typeface="Times New Roman"/>
              </a:rPr>
              <a:t>I</a:t>
            </a:r>
            <a:r>
              <a:rPr lang="ru-RU" sz="2500" b="1" dirty="0" smtClean="0">
                <a:solidFill>
                  <a:srgbClr val="000000"/>
                </a:solidFill>
                <a:latin typeface="Times New Roman"/>
              </a:rPr>
              <a:t>. ОБЩИЕ </a:t>
            </a:r>
            <a:r>
              <a:rPr lang="ru-RU" sz="2500" b="1" dirty="0">
                <a:solidFill>
                  <a:srgbClr val="000000"/>
                </a:solidFill>
                <a:latin typeface="Times New Roman"/>
              </a:rPr>
              <a:t>ПОЛОЖЕНИЯ </a:t>
            </a:r>
            <a:endParaRPr lang="en-US" sz="2500" b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sz="2500" b="1" dirty="0" smtClean="0">
                <a:solidFill>
                  <a:srgbClr val="000000"/>
                </a:solidFill>
                <a:latin typeface="Times New Roman"/>
              </a:rPr>
              <a:t>II</a:t>
            </a:r>
            <a:r>
              <a:rPr lang="ru-RU" sz="2500" b="1" dirty="0">
                <a:solidFill>
                  <a:srgbClr val="000000"/>
                </a:solidFill>
                <a:latin typeface="Times New Roman"/>
              </a:rPr>
              <a:t>. ТРЕБОВАНИЯ К СТРУКТУРЕ ОСНОВНОЙ ОБРАЗОВАТЕЛЬНОЙ ПРОГРАММЫ ДОШКОЛЬНОГО ОБРАЗОВАНИЯ </a:t>
            </a:r>
            <a:endParaRPr lang="en-US" sz="2500" b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sz="2500" b="1" dirty="0" smtClean="0">
                <a:solidFill>
                  <a:srgbClr val="000000"/>
                </a:solidFill>
                <a:latin typeface="Times New Roman"/>
              </a:rPr>
              <a:t>III</a:t>
            </a:r>
            <a:r>
              <a:rPr lang="ru-RU" sz="2500" b="1" dirty="0">
                <a:solidFill>
                  <a:srgbClr val="000000"/>
                </a:solidFill>
                <a:latin typeface="Times New Roman"/>
              </a:rPr>
              <a:t>. ТРЕБОВАНИЯ К УСЛОВИЯМ РЕАЛИЗАЦИИ ОСНОВНОЙ ОБРАЗОВАТЕЛЬНОЙ ПРОГРАММЫ ДОШКОЛЬНОГО ОБРАЗОВАНИЯ</a:t>
            </a:r>
          </a:p>
          <a:p>
            <a:pPr algn="just"/>
            <a:r>
              <a:rPr lang="en-US" sz="2500" b="1" dirty="0" smtClean="0">
                <a:solidFill>
                  <a:srgbClr val="000000"/>
                </a:solidFill>
                <a:latin typeface="Times New Roman"/>
              </a:rPr>
              <a:t>IV. </a:t>
            </a:r>
            <a:r>
              <a:rPr lang="ru-RU" sz="2500" b="1" i="0" strike="noStrike" baseline="0" dirty="0" smtClean="0">
                <a:solidFill>
                  <a:srgbClr val="000000"/>
                </a:solidFill>
                <a:latin typeface="Times New Roman"/>
              </a:rPr>
              <a:t>ТРЕБОВАНИЯ К РЕЗУЛЬТАТАМ ОСВОЕНИЯ ОСНОВНОЙ ОБРАЗОВАТЕЛЬНОЙ ПРОГРАММЫ ДОШКОЛЬНОГО ОБРАЗОВАНИЯ 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18820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● 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сохранение 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6333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Стандарт является основой для:</a:t>
            </a:r>
            <a:endParaRPr lang="ru-RU" sz="4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реализации Программы;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примерных образовательных программ дошкольного образования (далее – Примерные программы);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нормативов финансового обеспечения реализации Программы;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формирования учредителем государственного (муниципального) задания в отношении Организаций;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оценки соответствия образовательной деятельности Организации требованиям Стандарта к условиям реализации и структуре Программы;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Стандарт является ориентиром для независимой оценки качества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5857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Стандарт устанавливает требования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800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●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к структуре Программы; (Закон РФ «Об образовании», ст. 12.6.),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● к условиям реализации Программы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● к результатам освоения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02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4248472" cy="936104"/>
          </a:xfrm>
        </p:spPr>
        <p:txBody>
          <a:bodyPr/>
          <a:lstStyle/>
          <a:p>
            <a:pPr algn="ctr"/>
            <a:r>
              <a:rPr lang="ru-RU" sz="2000" dirty="0" smtClean="0"/>
              <a:t>Проект ФГОС Требования к структуре ООП ДО (</a:t>
            </a:r>
            <a:r>
              <a:rPr lang="ru-RU" sz="2000" dirty="0"/>
              <a:t>2013 г.)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88024" y="1412776"/>
            <a:ext cx="4041775" cy="731520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FFFFFF"/>
                </a:solidFill>
              </a:rPr>
              <a:t>ФГТ к структуре ООП ДО (приказ </a:t>
            </a:r>
            <a:r>
              <a:rPr lang="ru-RU" sz="2000" dirty="0" err="1">
                <a:solidFill>
                  <a:srgbClr val="FFFFFF"/>
                </a:solidFill>
              </a:rPr>
              <a:t>Минобрнауки</a:t>
            </a:r>
            <a:r>
              <a:rPr lang="ru-RU" sz="2000" dirty="0">
                <a:solidFill>
                  <a:srgbClr val="FFFFFF"/>
                </a:solidFill>
              </a:rPr>
              <a:t> РФ от </a:t>
            </a:r>
            <a:r>
              <a:rPr lang="ru-RU" sz="2000" dirty="0" smtClean="0">
                <a:solidFill>
                  <a:srgbClr val="FFFFFF"/>
                </a:solidFill>
              </a:rPr>
              <a:t>23.11.2009 №655)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Программа определяет содержание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образовательного процесса на уровне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788024" y="2492896"/>
            <a:ext cx="4038600" cy="3822192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2.2. Программа определяет содержание и организацию образовательного процесса для детей дошкольного возраста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Требования к структуре основной образовательной программы дошкольного образования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8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7517783"/>
              </p:ext>
            </p:extLst>
          </p:nvPr>
        </p:nvGraphicFramePr>
        <p:xfrm>
          <a:off x="251520" y="260648"/>
          <a:ext cx="8640960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500500"/>
              </a:tblGrid>
              <a:tr h="81881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ФГОС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ФГТ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6981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Содержание Программы должно охватывать следующие 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области: 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● коммуникативно-личностное развитие; 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● познавательно-речевое развитие; 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● художественно-эстетическое развитие; 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● физическое развитие</a:t>
                      </a: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2.3. Содержание Программы включает совокупность  образовательных областей, которые обеспечивает разностороннее развитие детей с учетом их возрастных и индивидуальных особенностей 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по основным направлениям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физическому, социально-личностному, познавательно-речевому и художественно-эстетическому.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913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684317"/>
              </p:ext>
            </p:extLst>
          </p:nvPr>
        </p:nvGraphicFramePr>
        <p:xfrm>
          <a:off x="323528" y="260648"/>
          <a:ext cx="8640960" cy="624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53899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ФГОС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ФГТ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7320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Программа предполагает обязательную часть и часть, формируемую участниками образовательных отношений.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2.5. Программа состоит из двух частей: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1) обязательной части;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2) части, формируемой участниками образовательного процесса.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534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Объём обязательной части Программы должен составлять не менее 60% от её общего объёма, а части, формируемой участниками образовательных отношений, – не более 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2.9. Объем обязательной части Программы составляет не менее 80% времени, необходимого для реализации Программы, а части, формируемой участниками образовательного процесса - не более 20% общего объема Программы.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31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3460442"/>
              </p:ext>
            </p:extLst>
          </p:nvPr>
        </p:nvGraphicFramePr>
        <p:xfrm>
          <a:off x="179512" y="188640"/>
          <a:ext cx="8784976" cy="622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4978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ФГОС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ФГТ</a:t>
                      </a:r>
                      <a:endParaRPr kumimoji="0" lang="ru-RU" sz="32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85487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 Структура основной образовательной программы включает три основных раздела: 1)</a:t>
                      </a:r>
                      <a:r>
                        <a:rPr lang="ru-RU" sz="2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целевой, </a:t>
                      </a:r>
                    </a:p>
                    <a:p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2)содержательный, 3)организационный.</a:t>
                      </a:r>
                    </a:p>
                    <a:p>
                      <a:endParaRPr lang="ru-RU" sz="2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2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В каждом разделе отражается обязательная часть и часть, формируемая участниками образовательного процесса.</a:t>
                      </a:r>
                      <a:endParaRPr lang="ru-RU" sz="22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2.14. Обязательная часть Программы должна содержать следующие разделы: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1) пояснительная записка;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2) организация режима пребывания детей в образовательном учреждении;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3) содержание психолого-педагогической работы по освоению детьми 10 образовательных областей 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4) содержание коррекционной работы </a:t>
                      </a:r>
                    </a:p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5) планируемые результаты освоения детьми основной общеобразовательной программы дошкольного образования;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6) система мониторинга достижения детьми планируемых результатов освоения Программы.</a:t>
                      </a:r>
                    </a:p>
                    <a:p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/>
                </a:tc>
              </a:tr>
              <a:tr h="5574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107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1069</Words>
  <Application>Microsoft Office PowerPoint</Application>
  <PresentationFormat>Экран (4:3)</PresentationFormat>
  <Paragraphs>126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Слайд 1</vt:lpstr>
      <vt:lpstr>Содержание</vt:lpstr>
      <vt:lpstr>Цели</vt:lpstr>
      <vt:lpstr>  Стандарт является основой для:</vt:lpstr>
      <vt:lpstr>Стандарт устанавливает требования</vt:lpstr>
      <vt:lpstr>Требования к структуре основной образовательной программы дошкольного образования</vt:lpstr>
      <vt:lpstr>Слайд 7</vt:lpstr>
      <vt:lpstr>Слайд 8</vt:lpstr>
      <vt:lpstr>Слайд 9</vt:lpstr>
      <vt:lpstr>Краткая презентация программы</vt:lpstr>
      <vt:lpstr>Слайд 11</vt:lpstr>
      <vt:lpstr>Требования к результатам освоения ООП ДО</vt:lpstr>
      <vt:lpstr>Требования к результатам освоения ООП ДО</vt:lpstr>
      <vt:lpstr>Требования к результатам освоения ООП ДО</vt:lpstr>
      <vt:lpstr>Требования к результатам освоения ООП ДО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we</cp:lastModifiedBy>
  <cp:revision>18</cp:revision>
  <dcterms:created xsi:type="dcterms:W3CDTF">2013-06-17T17:11:38Z</dcterms:created>
  <dcterms:modified xsi:type="dcterms:W3CDTF">2014-04-16T10:05:05Z</dcterms:modified>
</cp:coreProperties>
</file>